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2" r:id="rId12"/>
    <p:sldId id="277" r:id="rId13"/>
    <p:sldId id="266" r:id="rId14"/>
    <p:sldId id="283" r:id="rId15"/>
    <p:sldId id="284" r:id="rId16"/>
    <p:sldId id="279" r:id="rId17"/>
    <p:sldId id="278" r:id="rId18"/>
    <p:sldId id="267" r:id="rId19"/>
    <p:sldId id="285" r:id="rId20"/>
    <p:sldId id="268" r:id="rId21"/>
    <p:sldId id="269" r:id="rId22"/>
    <p:sldId id="280" r:id="rId23"/>
    <p:sldId id="270" r:id="rId24"/>
    <p:sldId id="286" r:id="rId25"/>
    <p:sldId id="271" r:id="rId26"/>
    <p:sldId id="272" r:id="rId27"/>
    <p:sldId id="273" r:id="rId28"/>
    <p:sldId id="274" r:id="rId29"/>
    <p:sldId id="275" r:id="rId30"/>
    <p:sldId id="276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63" d="100"/>
          <a:sy n="63" d="100"/>
        </p:scale>
        <p:origin x="5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28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333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88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41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30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93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78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062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65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650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25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CCE2F-8B52-481D-8B88-47A443627FE7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43C5D-C7A5-4424-87FB-801DA61604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4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Инфекционный бурсит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(болезнь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314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Bursitis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infectiosa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gallinae</a:t>
            </a:r>
            <a:r>
              <a:rPr lang="en-US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Gumboro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disease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538163" algn="just">
              <a:buNone/>
            </a:pPr>
            <a:r>
              <a:rPr lang="ru-RU" dirty="0">
                <a:solidFill>
                  <a:srgbClr val="0070C0"/>
                </a:solidFill>
              </a:rPr>
              <a:t>остро протекающая контагиозная вирусная болезнь кур, характеризующаяся апатией, диареей, анорексией, поражением </a:t>
            </a:r>
            <a:r>
              <a:rPr lang="ru-RU" dirty="0" err="1">
                <a:solidFill>
                  <a:srgbClr val="0070C0"/>
                </a:solidFill>
              </a:rPr>
              <a:t>фабрициевой</a:t>
            </a:r>
            <a:r>
              <a:rPr lang="ru-RU" dirty="0">
                <a:solidFill>
                  <a:srgbClr val="0070C0"/>
                </a:solidFill>
              </a:rPr>
              <a:t> бурсы, обширными внутримышечными геморрагиями и поражением </a:t>
            </a:r>
            <a:r>
              <a:rPr lang="ru-RU" dirty="0" smtClean="0">
                <a:solidFill>
                  <a:srgbClr val="0070C0"/>
                </a:solidFill>
              </a:rPr>
              <a:t>почек.</a:t>
            </a:r>
            <a:endParaRPr lang="ru-RU" dirty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587003"/>
            <a:ext cx="2857500" cy="2857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3587004"/>
            <a:ext cx="5080001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1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17222"/>
          </a:xfrm>
        </p:spPr>
        <p:txBody>
          <a:bodyPr>
            <a:normAutofit fontScale="85000" lnSpcReduction="20000"/>
          </a:bodyPr>
          <a:lstStyle/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происходит от наименования города в американском штате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Делавер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где в 1957 году впервые в истории это заболевание было замечено у домашних кур, и где в 1962 году было составлено его подробное описание (публикации Альберта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Косгроу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В описании исследователь определил болезнь как «синдром нефрита-нефроза» – из-за ярких изменений, которые он обнаружил в почках погибшей птицы. Позднее болезнь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была зарегистрирована и в других штатах и странах, но название осталось прежним. Сейчас это заболевание встречается во всех странах, где занимаются птицеводством. 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1970 году, на ХIV Всемирном Конгрессе в Испании было принято решение называть заболевание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«инфекционная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бурсальная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болезнь» (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Infectious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Bursal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IBD). С тех пор в ветеринарной среде и в кругу птицеводов используются оба эти названия. </a:t>
            </a:r>
          </a:p>
        </p:txBody>
      </p:sp>
    </p:spTree>
    <p:extLst>
      <p:ext uri="{BB962C8B-B14F-4D97-AF65-F5344CB8AC3E}">
        <p14:creationId xmlns:p14="http://schemas.microsoft.com/office/powerpoint/2010/main" val="123455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538163" algn="just"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Экономический ущерб довольно значительный и определяется потерями от гибели до 10-20%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птицепоголовья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большого процента выбраковки тушек вследствие подкожных, внутримышечных кровоизлияний и истощения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5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2862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Возбудитель болезни 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624" y="1368425"/>
            <a:ext cx="10515600" cy="4844116"/>
          </a:xfrm>
        </p:spPr>
        <p:txBody>
          <a:bodyPr>
            <a:normAutofit/>
          </a:bodyPr>
          <a:lstStyle/>
          <a:p>
            <a:pPr marL="0" indent="538163" algn="just">
              <a:buNone/>
            </a:pPr>
            <a:r>
              <a:rPr lang="en-US" dirty="0">
                <a:solidFill>
                  <a:srgbClr val="0070C0"/>
                </a:solidFill>
              </a:rPr>
              <a:t>Infectious bursal disease virus of chickens </a:t>
            </a:r>
            <a:r>
              <a:rPr lang="ru-RU" dirty="0">
                <a:solidFill>
                  <a:srgbClr val="0070C0"/>
                </a:solidFill>
              </a:rPr>
              <a:t>относится к </a:t>
            </a:r>
            <a:r>
              <a:rPr lang="ru-RU" dirty="0" err="1">
                <a:solidFill>
                  <a:srgbClr val="0070C0"/>
                </a:solidFill>
              </a:rPr>
              <a:t>реовирусам</a:t>
            </a:r>
            <a:r>
              <a:rPr lang="ru-RU" dirty="0">
                <a:solidFill>
                  <a:srgbClr val="0070C0"/>
                </a:solidFill>
              </a:rPr>
              <a:t> (РНК)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ru-RU" dirty="0">
                <a:solidFill>
                  <a:srgbClr val="0070C0"/>
                </a:solidFill>
              </a:rPr>
              <a:t>семейству </a:t>
            </a:r>
            <a:r>
              <a:rPr lang="en-US" dirty="0" err="1">
                <a:solidFill>
                  <a:srgbClr val="0070C0"/>
                </a:solidFill>
              </a:rPr>
              <a:t>Birnaviridae</a:t>
            </a:r>
            <a:r>
              <a:rPr lang="ru-RU" dirty="0">
                <a:solidFill>
                  <a:srgbClr val="0070C0"/>
                </a:solidFill>
              </a:rPr>
              <a:t>. Размер вирионов 50-70нµ. Они имеют </a:t>
            </a:r>
            <a:r>
              <a:rPr lang="ru-RU" dirty="0" err="1">
                <a:solidFill>
                  <a:srgbClr val="0070C0"/>
                </a:solidFill>
              </a:rPr>
              <a:t>икосаэдрическую</a:t>
            </a:r>
            <a:r>
              <a:rPr lang="ru-RU" dirty="0">
                <a:solidFill>
                  <a:srgbClr val="0070C0"/>
                </a:solidFill>
              </a:rPr>
              <a:t> симметрию. </a:t>
            </a:r>
            <a:r>
              <a:rPr lang="ru-RU" dirty="0" err="1">
                <a:solidFill>
                  <a:srgbClr val="0070C0"/>
                </a:solidFill>
              </a:rPr>
              <a:t>Капсид</a:t>
            </a:r>
            <a:r>
              <a:rPr lang="ru-RU" dirty="0">
                <a:solidFill>
                  <a:srgbClr val="0070C0"/>
                </a:solidFill>
              </a:rPr>
              <a:t> состоит из одного слоя с 92 </a:t>
            </a:r>
            <a:r>
              <a:rPr lang="ru-RU" dirty="0" err="1">
                <a:solidFill>
                  <a:srgbClr val="0070C0"/>
                </a:solidFill>
              </a:rPr>
              <a:t>капсомерами</a:t>
            </a:r>
            <a:r>
              <a:rPr lang="ru-RU" dirty="0">
                <a:solidFill>
                  <a:srgbClr val="0070C0"/>
                </a:solidFill>
              </a:rPr>
              <a:t>. Известно два серотипа вируса: Си-1, выделенный от цыплят, и 23/82, выделенный от индюшат. Оба вируса способны вызывать заболевание только у собственного вида птиц.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228" y="4171330"/>
            <a:ext cx="5062783" cy="253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8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Устойчивость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6318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 сравнительно устойчив к факторам внешней среды. В помещении на металлических и деревянных поверхностях вирус сохраняет свою активность 122 дня. В воде, корме и помете вирус жизнеспособен 52 дня. Вирус свою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инфекционность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сохраняет при прогревании до 60°С 90 минут, при 56°С - 5 часов, колебаниям рН. Лишь только при температуре 70°С вирус разрушается за 30 минут. Вирус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резистентен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хлороформу, эфиру, трипсину в то же время 5%-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формалин убивает его. Инактивирующим действием обладает хлорамин и растворы едкого натра.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помёте больных кур, на поверхностях стен птичника, на инвентаре или одежде персонала он может сохраняться более 120 суток, в остатках корма и воды – до двух месяцев. 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417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Эпизоотологические данные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4286"/>
            <a:ext cx="10515600" cy="5204012"/>
          </a:xfrm>
        </p:spPr>
        <p:txBody>
          <a:bodyPr>
            <a:normAutofit fontScale="77500" lnSpcReduction="20000"/>
          </a:bodyPr>
          <a:lstStyle/>
          <a:p>
            <a:pPr marL="0" indent="631825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естественных условиях к вирусу восприимчивы 2-15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недельные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цыплята, особенно чувствительны 2-4-недельные цыплята. Имеются сообщения о чувствительности к вирусу перепелов. Болезнь наблюдается в любое время года в разных климатических зонах, независимо от породы кур. Особенно болезнь широко распространяется в репродуктивных хозяйствах при наличии птицы разного возраста. Источник вируса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больная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переболевшая птица — вирусоноситель, которая выделяет его с пометом до 14 дней. Вирус быстро распространяется в стадах птицы. Передается при совместном содержании больных и здоровых цыплят, через загрязненные корма, воду, подстилку, помет, а также возможна передача вируса механическим путем — обслуживающим персоналом, через контаминированные вирусом предметы ухода, с продуктами убоя, другими видами птиц, насекомыми, особенно желтокрылыми. Утки, индейки, гуси, цесарки, перепела могут быть носителями вируса. Возбудитель проникает в организм через слизистые оболочки носовой, ротовой полостей, конъюнктиву в естественных условиях. Птица заражается алиментарным путем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433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Патогенез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538163"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Возбудителя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инфекционного бурсита, попавшего в организм птицы пероральным путем можно обнаружит в лимфоидных клетках кишечника уже через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4-5 часов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Из лимфоидных клеток с током крови и лимфы, минуя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купферовские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клетки печени вирус поступает во все органы и ткани. Спустя 11 часов вирус начинает размножаться в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бурсе. При этом явления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вирусемии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организме птицы кратковременны, продолжаются до двух дней. В дальнейшем вирус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обнаруживают во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паренхиматозных и лимфоидных органах, но наиболее в высоких концентрациях в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бурсе, где он сохраняется до 2-х недель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40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03412"/>
            <a:ext cx="10515600" cy="5773551"/>
          </a:xfrm>
        </p:spPr>
        <p:txBody>
          <a:bodyPr>
            <a:normAutofit lnSpcReduction="10000"/>
          </a:bodyPr>
          <a:lstStyle/>
          <a:p>
            <a:pPr marL="0" indent="53816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Поражение лимфоидной ткани больной птицы сопровождается выраженным иммунодепрессивным эффектом, проявляющимся в значительном снижении количества лимфоцитов в крови птицы вплоть до подавления всех.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 к потере эффективности иммунизации пораженной птицы против болезни Ньюкасла, инфекционного бронхита и Марека. Восприимчивость к болезни Марека возрастает в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3-6 раз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 этом достаточный уровень защиты против болезни Ньюкасла может достигаться только при иммунизации однодневных цыплят или за 2-3 недели до заражения вирусом инфекционного бурсита. На таком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иммуннодепресном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фоне при отсутствии в крови лимфоцитов у птицы часто обостряются или вновь возникают различные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инфекции, например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колибактериоз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сальмонеллез, кокцидиоз, гангренозный дерматит, вирусный гепатит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640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и клиническое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240" y="1532965"/>
            <a:ext cx="11384280" cy="516367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болезни острое и субклиническое.</a:t>
            </a:r>
          </a:p>
          <a:p>
            <a:pPr marL="0" indent="71596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Острое течение 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(классическое проявление) обычно наблюдается у птиц в возрасте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3-6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Инкубационный период при типичном остром течении инфекции очень короткий, и клиническое проявление заболевания наблюдается уже на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2-3-й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после заражения. Особые признаки этой формы — неожиданная высокая заболеваемость (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40-100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птиц в стаде) с острым пиком смертности, достигающим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20-40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%, и быстрое выздоровление остальной птицы в течение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4-7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дней, если отсутствуют сопутствующие инфекции. С высокой смертностью болеет молодняк яичных пород в возрасте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6-8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3-4-недельном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 вирус поражает цыплят мясных пород. Заболевание характеризуется внезапным началом, диареей, тремором. Птица слабеет, находится в подавленном состоянии, неохотно двигается, координация нарушена. Затем развиваются дегидратация, депрессия, наступают прострация и гибель.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348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71596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Субклиническое течение 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отмечают у птиц в возрасте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1-21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день. Симптомы заболевания и падеж отсутствуют. Действия птиц и их вид вполне нормальные, но развивается иммунодепрессия, которая носит хронический необратимый характер; у цыплят снижается способность полноценно реагировать на вакцинацию против болезни Марека и других болезней.</a:t>
            </a:r>
          </a:p>
          <a:p>
            <a:pPr marL="0" indent="71596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Ввиду того что болезнь поражает иммунную систему птиц, ответственную за выработку гуморального иммунитета, косвенным показателем устойчивости к ИБК могут служить результаты исследования накопления антител в сыворотке крови этих же птиц после вакцинации против болезни Ньюкасла.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657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65125"/>
            <a:ext cx="8229600" cy="40838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6471" y="4943643"/>
            <a:ext cx="21978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Серозный бурсит</a:t>
            </a:r>
          </a:p>
        </p:txBody>
      </p:sp>
    </p:spTree>
    <p:extLst>
      <p:ext uri="{BB962C8B-B14F-4D97-AF65-F5344CB8AC3E}">
        <p14:creationId xmlns:p14="http://schemas.microsoft.com/office/powerpoint/2010/main" val="426659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Патологоанатомические изменения 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631825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заболевание протекало остро, при вскрытии наблюдают сильное обезвоживание организма, что проявляется сухостью и ухудшением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отделяемости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кожи, потемнением и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депиг-ментированностью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мышц. На поверхности грудных и бедренных мышц, а также мышц крыла встречаются точечные и полосчатые кровоизлияния. Печень чаще без изменений, но может быть увеличена, с небольшими инфарктами по краям. Селезенка, как правило, не изменена, однако может быть уменьшена в размере.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4190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6254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Тимус в начальной стадии заболевания (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2-6-е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сутки) уменьшен,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гиперемирован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Почки увеличены в объеме, выступают над уровнем костных основ, светло-серого или коричневого цвета, с четко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контурированными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канальцами и мочеточниками вследствие скопления в их просвете солей мочевой кислоты. Возможны кровоизлияния на сосочках железистого желудка.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Цекальные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миндалины с точечными кровоизлияниями или без видимых изменений.</a:t>
            </a:r>
          </a:p>
        </p:txBody>
      </p:sp>
    </p:spTree>
    <p:extLst>
      <p:ext uri="{BB962C8B-B14F-4D97-AF65-F5344CB8AC3E}">
        <p14:creationId xmlns:p14="http://schemas.microsoft.com/office/powerpoint/2010/main" val="1385984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4881563"/>
          </a:xfrm>
        </p:spPr>
        <p:txBody>
          <a:bodyPr>
            <a:normAutofit fontScale="92500" lnSpcReduction="10000"/>
          </a:bodyPr>
          <a:lstStyle/>
          <a:p>
            <a:pPr marL="0" indent="71596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изменения находят в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сумке. При вскрытии трупов цыплят, павших или вынужденно убитых на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2-3-й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сутки после заражения, отмечаются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2-3-кратное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сумки, отечность, сильная гиперемия, точечные и разлитые кровоизлияния в слизистой оболочке, в некоторых случаях фибринозный бурсит с отложением сгустков фибрина в просвете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сумки. При хроническом течении болезни изменения могут отсутствовать или быть менее выраженными и проявляться лишь легкой гиперемией слизистой оболочки. С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10-20-х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суток после заражения наблюдаются прогрессирующая атрофия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сумки, истончение складок слизистой оболочки, которые выглядят листовидными, нередко гиперемированы, с точечными кровоизлияниями.</a:t>
            </a:r>
          </a:p>
        </p:txBody>
      </p:sp>
    </p:spTree>
    <p:extLst>
      <p:ext uri="{BB962C8B-B14F-4D97-AF65-F5344CB8AC3E}">
        <p14:creationId xmlns:p14="http://schemas.microsoft.com/office/powerpoint/2010/main" val="2744175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5133975" cy="6819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2059" y="242047"/>
            <a:ext cx="47194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Перибурсальный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отек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 </a:t>
            </a:r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скопление желтоватого </a:t>
            </a:r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студенистого 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транссудата</a:t>
            </a:r>
            <a:r>
              <a:rPr lang="ru-RU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6034" y="703712"/>
            <a:ext cx="6945965" cy="520947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57657" y="5266855"/>
            <a:ext cx="52960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Точечные кровоизлияния на слизистой </a:t>
            </a:r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оболочке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</a:t>
            </a:r>
          </a:p>
        </p:txBody>
      </p:sp>
    </p:spTree>
    <p:extLst>
      <p:ext uri="{BB962C8B-B14F-4D97-AF65-F5344CB8AC3E}">
        <p14:creationId xmlns:p14="http://schemas.microsoft.com/office/powerpoint/2010/main" val="192695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89" y="180134"/>
            <a:ext cx="6858000" cy="5153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7565" y="4885474"/>
            <a:ext cx="651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Фибринозный бурсит (наличие фибрина на складках бурсы)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3218283"/>
            <a:ext cx="9448800" cy="29527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5189" y="6311900"/>
            <a:ext cx="5628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Полосчатые и точечные кровоизлияния на мышцах</a:t>
            </a:r>
          </a:p>
        </p:txBody>
      </p:sp>
    </p:spTree>
    <p:extLst>
      <p:ext uri="{BB962C8B-B14F-4D97-AF65-F5344CB8AC3E}">
        <p14:creationId xmlns:p14="http://schemas.microsoft.com/office/powerpoint/2010/main" val="3697171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Диагноз и дифференциальный диагноз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775" y="1325564"/>
            <a:ext cx="11080377" cy="5532436"/>
          </a:xfrm>
        </p:spPr>
        <p:txBody>
          <a:bodyPr>
            <a:normAutofit/>
          </a:bodyPr>
          <a:lstStyle/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основаны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анализе эпизоотических, клинических данных, патологоанатомических изменений и результатов лабораторных (серологических и вирусологических) исследований, включающих выделение и идентификацию вируса.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взятых от павших или вынужденно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убитых птиц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бурсы, селезенки, печени, почек.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это доставляется в ветлабораторию в термосе со льдом. Для серологического исследования направляют 20-25 проб сыворотки крови, от суточных и старше 60-дневного возраста, полученные в начале болезни и спустя 21 день. </a:t>
            </a:r>
          </a:p>
        </p:txBody>
      </p:sp>
    </p:spTree>
    <p:extLst>
      <p:ext uri="{BB962C8B-B14F-4D97-AF65-F5344CB8AC3E}">
        <p14:creationId xmlns:p14="http://schemas.microsoft.com/office/powerpoint/2010/main" val="253374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4360" y="274320"/>
            <a:ext cx="11033760" cy="6416040"/>
          </a:xfrm>
        </p:spPr>
        <p:txBody>
          <a:bodyPr>
            <a:normAutofit fontScale="85000" lnSpcReduction="20000"/>
          </a:bodyPr>
          <a:lstStyle/>
          <a:p>
            <a:pPr marL="0" indent="7159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Лабораторная диагностика болезни включает: </a:t>
            </a:r>
            <a:endParaRPr lang="ru-R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антигена вируса болезни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патологическом материале (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сумке) в РДП;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специфических антител в сыворотке крови переболевшей птицы в РДП;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постановку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биопробы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3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0-40-суточных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свободных от патогенной флоры (СПФ) или чувствительных цыплятах;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вируса на СПФ-эмбрионах кур (КЭ) или в культуре куриных фибробластов (ФЭК);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гистологическое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фабрициевых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сумок или переболевшей птицы;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иммунопероксидазный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определения антигена вируса в клетках и иммуноферментный анализ (ИФА);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гистологическое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изменений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сумки (обязательно при диагностике ИББ, сопровождающейся изменениями лимфоцитов, их опустошением, локальными и общими некрозами фолликулов,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макрофагальным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лизисом мозгового вещества фолликулов с образованием ячеистых структур типа «пчелиных сот»).</a:t>
            </a:r>
          </a:p>
        </p:txBody>
      </p:sp>
    </p:spTree>
    <p:extLst>
      <p:ext uri="{BB962C8B-B14F-4D97-AF65-F5344CB8AC3E}">
        <p14:creationId xmlns:p14="http://schemas.microsoft.com/office/powerpoint/2010/main" val="26769528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7" y="1210235"/>
            <a:ext cx="11080377" cy="3590366"/>
          </a:xfrm>
        </p:spPr>
        <p:txBody>
          <a:bodyPr>
            <a:normAutofit/>
          </a:bodyPr>
          <a:lstStyle/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Инфекционный бурсит необходимо дифференцировать от следующих заболеваний: кишечного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кокцидиоза;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болезни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Ньюкасла;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синдрома ожирения печени и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почек;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нефрозонефрита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геморрагического синдрома токсической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природы;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гиповитаминоза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Заболевание дополнительно необходимо дифференцировать от болезни Марека, лимфоидного лейкоза и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простогонимоза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98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12725"/>
            <a:ext cx="10515600" cy="53403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Иммунитет и средства специфической профилактики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68680"/>
            <a:ext cx="11353800" cy="6202679"/>
          </a:xfrm>
        </p:spPr>
        <p:txBody>
          <a:bodyPr>
            <a:normAutofit fontScale="77500" lnSpcReduction="20000"/>
          </a:bodyPr>
          <a:lstStyle/>
          <a:p>
            <a:pPr marL="0" indent="625475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выпускаемые вакцины можно разделить на четыре вида (в том числе три вида живых) по антигенной активности: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называемые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«мягкие»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 из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аттенуированного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вируса, не вызывающие существенных изменений в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фабрициевой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сумке. Применяют такие вакцины и при снижении патогенности полевого вируса, когда болезнь протекает бессимптомно;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промежуточного типа из вируса умеренной вирулентности, эффективные в условиях острой вспышки инфекции и в стационарно неблагополучных хозяйствах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называемые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«горячие» вакцины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(вирулентные из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слабоаттенуированного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вируса), которые стимулируют клиническое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переболевание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птиц, но с меньшим отходом, и способны формировать иммунитет у цыплят, имеющих материнские антитела;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инактивированные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эмульсин-вакцины, которые обеспечивают надежный материнский иммунитет в течение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21-29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дней, что позволяет защитить молодняк птиц от заболевания ИББ в ранний период их жизни. Эффективны эти вакцины и при введении их цыплятам различного возраста.</a:t>
            </a:r>
          </a:p>
        </p:txBody>
      </p:sp>
    </p:spTree>
    <p:extLst>
      <p:ext uri="{BB962C8B-B14F-4D97-AF65-F5344CB8AC3E}">
        <p14:creationId xmlns:p14="http://schemas.microsoft.com/office/powerpoint/2010/main" val="99331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30" y="1179093"/>
            <a:ext cx="6858000" cy="38576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6048" y="365125"/>
            <a:ext cx="2314019" cy="51532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5644" r="33440"/>
          <a:stretch/>
        </p:blipFill>
        <p:spPr>
          <a:xfrm>
            <a:off x="7023847" y="365125"/>
            <a:ext cx="2326341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11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just"/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профилактике болезни.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747221"/>
            <a:ext cx="11430000" cy="4257339"/>
          </a:xfrm>
        </p:spPr>
        <p:txBody>
          <a:bodyPr>
            <a:noAutofit/>
          </a:bodyPr>
          <a:lstStyle/>
          <a:p>
            <a:pPr marL="0" indent="538163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профилактики болезни </a:t>
            </a:r>
            <a:r>
              <a:rPr lang="ru-RU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Гамбора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владельцы птицеводческих хозяйств должны соблюдать следующие требования</a:t>
            </a: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строго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мероприятия по охране хозяйства от заноса инфекции, а также комплектовать стада птиц инкубационными яйцами и суточным молодняком только из хозяйств, благополучных по болезни </a:t>
            </a:r>
            <a:r>
              <a:rPr lang="ru-RU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профилактическую вакцинацию молодняка во всех категориях хозяйств живыми вакцинами из промежуточного штамма, а ремонтный молодняк родительского и племенного стада прививать инактивированной вакциной; </a:t>
            </a:r>
            <a:endParaRPr 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птицы оптимальные условия содержания и обеспечивать их полноценными кормами; </a:t>
            </a:r>
            <a:endParaRPr 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размещать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 различных возрастных групп в территориально обособленных зонах; </a:t>
            </a:r>
            <a:endParaRPr 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комплектовать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птичники птицами одного возраста; </a:t>
            </a:r>
            <a:endParaRPr 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62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64735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межцикловые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профилактические перерывы с проведением тщательной очистки и дезинфекции помещений;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подвергать дезинфекции завозимые племенные яйца, тару и используемый при их доставке транспорт;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проводить раздельную инкубацию завозимых в хозяйство племенных яиц и яиц полученных от собственного родительского стада;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выращивать суточных цыплят, полученных из завозимых яиц, отдельно от остальной птицы хозяйства.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хозяйстве улучшают условия содержания и кормления птицы. В рацион вводят кормовые добавки и препараты, содержащие метионин,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холин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лизин, витамины группы В.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каждым птичником закрепляют обслуживающий персонал, который обеспечивают спецодеждой,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спецобувью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дезинфекционными растворами.</a:t>
            </a:r>
          </a:p>
          <a:p>
            <a:pPr marL="0" indent="538163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3328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борьбе с заболеванием 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3775"/>
          </a:xfrm>
        </p:spPr>
        <p:txBody>
          <a:bodyPr>
            <a:normAutofit fontScale="85000" lnSpcReduction="10000"/>
          </a:bodyPr>
          <a:lstStyle/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установлении диагноза на инфекционную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бурсальную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болезнь (болезнь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Гамборо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соответствии с приказом Министерства сельского хозяйства РФ от 19 декабря 2011г №476 «Об утверждении перечня заразных, в том числе особо опасных, болезней животных по которым могут устанавливаться ограничительные мероприятия (карантин» Постановлением Губернатора области в хозяйстве вводятся ограничения и в соответствии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«инструкцией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профилактике и ликвидации заболевания птиц инфекционной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бурсальной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болезнью от 25 октября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 года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хозяйстве запрещается: вывозить инкубационные яйца. Суточный молодняк,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подрощенную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взрослую птицу, корма, оборудование, инвентарь и т.п. в другие хозяйства и продавать населению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797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538163" algn="just">
              <a:buNone/>
            </a:pPr>
            <a:r>
              <a:rPr lang="ru-RU" dirty="0">
                <a:solidFill>
                  <a:srgbClr val="0070C0"/>
                </a:solidFill>
              </a:rPr>
              <a:t>По условиям ограничений разрешается: реализовывать в торговую сеть яйца после дезинфекции; убой птицы производить в убойном цехе (</a:t>
            </a:r>
            <a:r>
              <a:rPr lang="ru-RU" dirty="0" err="1">
                <a:solidFill>
                  <a:srgbClr val="0070C0"/>
                </a:solidFill>
              </a:rPr>
              <a:t>санбойне</a:t>
            </a:r>
            <a:r>
              <a:rPr lang="ru-RU" dirty="0">
                <a:solidFill>
                  <a:srgbClr val="0070C0"/>
                </a:solidFill>
              </a:rPr>
              <a:t>) хозяйства, при его (ее) отсутствии следует отправлять условно здоровую птицу на убой на ближайшее мясоперерабатывающее предприятие только по специальному разрешению Главного </a:t>
            </a:r>
            <a:r>
              <a:rPr lang="ru-RU" dirty="0" err="1">
                <a:solidFill>
                  <a:srgbClr val="0070C0"/>
                </a:solidFill>
              </a:rPr>
              <a:t>госветинспектора</a:t>
            </a:r>
            <a:r>
              <a:rPr lang="ru-RU" dirty="0">
                <a:solidFill>
                  <a:srgbClr val="0070C0"/>
                </a:solidFill>
              </a:rPr>
              <a:t> области, отдельной партией в установленные </a:t>
            </a:r>
            <a:r>
              <a:rPr lang="ru-RU" dirty="0" err="1">
                <a:solidFill>
                  <a:srgbClr val="0070C0"/>
                </a:solidFill>
              </a:rPr>
              <a:t>Госветслужбой</a:t>
            </a:r>
            <a:r>
              <a:rPr lang="ru-RU" dirty="0">
                <a:solidFill>
                  <a:srgbClr val="0070C0"/>
                </a:solidFill>
              </a:rPr>
              <a:t> и согласованные с птицекомбинатом сроки для немедленного убоя с соблюдением действующих ветеринарно-санитарных правил и других ветеринарных нормативных документов, исключающих распространение возбудителя заболевания</a:t>
            </a:r>
            <a:r>
              <a:rPr lang="ru-RU" dirty="0" smtClean="0">
                <a:solidFill>
                  <a:srgbClr val="0070C0"/>
                </a:solidFill>
              </a:rPr>
              <a:t>. 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9820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538163" algn="just"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Клинически здоровых птиц иммунизируют против ИББ в стадах с субклиническим течением болезни используют вакцины из промежуточных штаммов; в стадах с острым и подострым течением — вакцины из умеренно патогенных («горячих») штаммов. Наряду с прививками молодняка живыми вакцинами проводят иммунизацию племенного ремонтного молодняка в возраст 100-130 дней (за месяц до начала яйцекладки) инактивированной вакциной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15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538163" algn="just"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Вакцины применяют в соответствии с наставлениями по их применению. Систематически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выбраковывают ослабленную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больную птицу. Убивают на мясо всю птицу, достигшую убойных кондиций из помещений, в которых регистрировалось заболевание. Прекращают закладку яиц на инкубацию, проводят тщательную очистку и дезинфекцию инкубатория, птичников, оборудования, инвентаря, территории, транспорта и т.д. Закладка яиц на инкубацию проводят не ранее, чем через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дней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выезда последней партии инкубированных яиц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472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53816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помещениях с больной птицей проводят аэрозольную дезинфекцию в соответствии с действующей инструкцией по проведению аэрозольной дезинфекцией птицеводческих помещении в присутствии птицы. В хозяйстве улучшают кормление и содержание птиц, в рацион вводятся антистрессовые добавки (препараты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2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89965"/>
            <a:ext cx="10515600" cy="6333564"/>
          </a:xfrm>
        </p:spPr>
        <p:txBody>
          <a:bodyPr>
            <a:normAutofit fontScale="92500" lnSpcReduction="10000"/>
          </a:bodyPr>
          <a:lstStyle/>
          <a:p>
            <a:pPr marL="0" indent="538163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влажной дезинфекции свободных от птиц помещений применяют один из следующих препаратов: 2% раствор формальдегида, 4%-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раствор едкого натра, осветленный раствор хлорной извести содержащий не менее 3% активного хлора. Экспозиция не менее 6 часов. Расход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дезсредств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0,5л на 1м² площади обрабатываемой поверхности, потолки, стены, полы, деревянные поверхности белят 20% свежегашеной известью дважды с интервалом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час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Помет и глубокую подстилку вывозят в навозохранилище для биотермического обезвреживания. Ограничения с хозяйства снимают после сдачи на убой всей птицы из птичников, в которых отмечалось заболевание ИББ, проведения заключительных ветеринарно-санитарных мероприятий и при отсутствии заболевания более чем на трех партиях молодняка, выращенных до 90-дневного возраста во всех птичниках хозяйства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профперерыва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9409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1942</Words>
  <Application>Microsoft Office PowerPoint</Application>
  <PresentationFormat>Широкоэкранный</PresentationFormat>
  <Paragraphs>71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Wingdings</vt:lpstr>
      <vt:lpstr>Тема Office</vt:lpstr>
      <vt:lpstr>Инфекционный бурсит кур</vt:lpstr>
      <vt:lpstr>Bursitis infectiosa gallinae, Gumboro disease</vt:lpstr>
      <vt:lpstr>Историческая справка</vt:lpstr>
      <vt:lpstr>Презентация PowerPoint</vt:lpstr>
      <vt:lpstr>Возбудитель болезни </vt:lpstr>
      <vt:lpstr>Устойчивость</vt:lpstr>
      <vt:lpstr>Эпизоотологические данные</vt:lpstr>
      <vt:lpstr>Патогенез</vt:lpstr>
      <vt:lpstr>Презентация PowerPoint</vt:lpstr>
      <vt:lpstr>Течение и клиническое проявление</vt:lpstr>
      <vt:lpstr>Презентация PowerPoint</vt:lpstr>
      <vt:lpstr>Презентация PowerPoint</vt:lpstr>
      <vt:lpstr>Патологоанатомические изменения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Диагноз и дифференциальный диагноз</vt:lpstr>
      <vt:lpstr>Презентация PowerPoint</vt:lpstr>
      <vt:lpstr>Презентация PowerPoint</vt:lpstr>
      <vt:lpstr>Иммунитет и средства специфической профилактики</vt:lpstr>
      <vt:lpstr>Презентация PowerPoint</vt:lpstr>
      <vt:lpstr>Мероприятия по профилактике болезни. </vt:lpstr>
      <vt:lpstr>Презентация PowerPoint</vt:lpstr>
      <vt:lpstr>Мероприятия по борьбе с заболеванием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Инфекционный бурсит кур</dc:title>
  <dc:creator>Елена Светлакова</dc:creator>
  <cp:lastModifiedBy>Home</cp:lastModifiedBy>
  <cp:revision>24</cp:revision>
  <dcterms:created xsi:type="dcterms:W3CDTF">2021-02-18T16:39:03Z</dcterms:created>
  <dcterms:modified xsi:type="dcterms:W3CDTF">2023-03-20T11:07:12Z</dcterms:modified>
</cp:coreProperties>
</file>